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8" r:id="rId1"/>
    <p:sldMasterId id="2147483759" r:id="rId2"/>
    <p:sldMasterId id="2147483777" r:id="rId3"/>
    <p:sldMasterId id="2147483795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4" r:id="rId12"/>
    <p:sldId id="265" r:id="rId13"/>
    <p:sldId id="266" r:id="rId14"/>
    <p:sldId id="263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971842ED-D262-49BA-BAC6-6B94617E0576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4"/>
            <p14:sldId id="265"/>
            <p14:sldId id="266"/>
            <p14:sldId id="263"/>
            <p14:sldId id="267"/>
          </p14:sldIdLst>
        </p14:section>
        <p14:section name="Methods" id="{A8C813D4-304A-4878-B6F5-8EADDD8AF3E3}">
          <p14:sldIdLst>
            <p14:sldId id="268"/>
            <p14:sldId id="269"/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F93448-2281-4F93-AF8D-6D0A64BF8965}" v="2" dt="2020-04-12T03:15:17.5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516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el Avshalom" userId="ad20b999a1aae67d" providerId="LiveId" clId="{0EF93448-2281-4F93-AF8D-6D0A64BF8965}"/>
    <pc:docChg chg="modSld">
      <pc:chgData name="Ariel Avshalom" userId="ad20b999a1aae67d" providerId="LiveId" clId="{0EF93448-2281-4F93-AF8D-6D0A64BF8965}" dt="2020-04-12T03:15:17.523" v="1" actId="20577"/>
      <pc:docMkLst>
        <pc:docMk/>
      </pc:docMkLst>
      <pc:sldChg chg="modSp">
        <pc:chgData name="Ariel Avshalom" userId="ad20b999a1aae67d" providerId="LiveId" clId="{0EF93448-2281-4F93-AF8D-6D0A64BF8965}" dt="2020-04-12T03:15:17.523" v="1" actId="20577"/>
        <pc:sldMkLst>
          <pc:docMk/>
          <pc:sldMk cId="1604792151" sldId="257"/>
        </pc:sldMkLst>
        <pc:spChg chg="mod">
          <ac:chgData name="Ariel Avshalom" userId="ad20b999a1aae67d" providerId="LiveId" clId="{0EF93448-2281-4F93-AF8D-6D0A64BF8965}" dt="2020-04-12T03:15:17.523" v="1" actId="20577"/>
          <ac:spMkLst>
            <pc:docMk/>
            <pc:sldMk cId="1604792151" sldId="257"/>
            <ac:spMk id="3" creationId="{47580F94-D410-418C-8A2F-4745FA529B3E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BE85AF-CC23-42F0-8936-8E0C17A8B196}" type="doc">
      <dgm:prSet loTypeId="urn:microsoft.com/office/officeart/2005/8/layout/bProcess2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80F03D8-6C90-42E5-8707-17F9BAB47143}">
      <dgm:prSet/>
      <dgm:spPr/>
      <dgm:t>
        <a:bodyPr/>
        <a:lstStyle/>
        <a:p>
          <a:r>
            <a:rPr lang="en-US"/>
            <a:t>So far we’ve been focused with proving statements, but what are some tools to show a statement is false?</a:t>
          </a:r>
        </a:p>
      </dgm:t>
    </dgm:pt>
    <dgm:pt modelId="{5841450F-D2CD-4FB1-A478-7E249225F678}" type="parTrans" cxnId="{0FED0374-36D3-47EF-8AD0-D8397C980EA7}">
      <dgm:prSet/>
      <dgm:spPr/>
      <dgm:t>
        <a:bodyPr/>
        <a:lstStyle/>
        <a:p>
          <a:endParaRPr lang="en-US"/>
        </a:p>
      </dgm:t>
    </dgm:pt>
    <dgm:pt modelId="{C6BBFD93-ED60-4ECA-848E-D9CE386B0BE9}" type="sibTrans" cxnId="{0FED0374-36D3-47EF-8AD0-D8397C980EA7}">
      <dgm:prSet/>
      <dgm:spPr/>
      <dgm:t>
        <a:bodyPr/>
        <a:lstStyle/>
        <a:p>
          <a:endParaRPr lang="en-US"/>
        </a:p>
      </dgm:t>
    </dgm:pt>
    <dgm:pt modelId="{72567942-5C78-483C-B2FE-E9166D2565ED}">
      <dgm:prSet/>
      <dgm:spPr/>
      <dgm:t>
        <a:bodyPr/>
        <a:lstStyle/>
        <a:p>
          <a:r>
            <a:rPr lang="en-US"/>
            <a:t>Time for some definitions:</a:t>
          </a:r>
        </a:p>
      </dgm:t>
    </dgm:pt>
    <dgm:pt modelId="{8F0D32FE-F5F2-4299-A74D-6C9E6B63729F}" type="parTrans" cxnId="{A2E6862D-1916-428E-9B2F-EDD8F0E2EEC5}">
      <dgm:prSet/>
      <dgm:spPr/>
      <dgm:t>
        <a:bodyPr/>
        <a:lstStyle/>
        <a:p>
          <a:endParaRPr lang="en-US"/>
        </a:p>
      </dgm:t>
    </dgm:pt>
    <dgm:pt modelId="{7F711F27-CD14-4088-9EFA-C00B0D9654B2}" type="sibTrans" cxnId="{A2E6862D-1916-428E-9B2F-EDD8F0E2EEC5}">
      <dgm:prSet/>
      <dgm:spPr/>
      <dgm:t>
        <a:bodyPr/>
        <a:lstStyle/>
        <a:p>
          <a:endParaRPr lang="en-US"/>
        </a:p>
      </dgm:t>
    </dgm:pt>
    <dgm:pt modelId="{2DECCD8B-E77B-4FB0-B3D2-9A86A0CC772B}" type="pres">
      <dgm:prSet presAssocID="{77BE85AF-CC23-42F0-8936-8E0C17A8B196}" presName="diagram" presStyleCnt="0">
        <dgm:presLayoutVars>
          <dgm:dir/>
          <dgm:resizeHandles/>
        </dgm:presLayoutVars>
      </dgm:prSet>
      <dgm:spPr/>
    </dgm:pt>
    <dgm:pt modelId="{C5863C6E-40EC-4243-BBA1-9AA3473283D8}" type="pres">
      <dgm:prSet presAssocID="{380F03D8-6C90-42E5-8707-17F9BAB47143}" presName="firstNode" presStyleLbl="node1" presStyleIdx="0" presStyleCnt="2">
        <dgm:presLayoutVars>
          <dgm:bulletEnabled val="1"/>
        </dgm:presLayoutVars>
      </dgm:prSet>
      <dgm:spPr/>
    </dgm:pt>
    <dgm:pt modelId="{95120E8F-9268-4FF2-8401-9F1946F2EC81}" type="pres">
      <dgm:prSet presAssocID="{C6BBFD93-ED60-4ECA-848E-D9CE386B0BE9}" presName="sibTrans" presStyleLbl="sibTrans2D1" presStyleIdx="0" presStyleCnt="1"/>
      <dgm:spPr/>
    </dgm:pt>
    <dgm:pt modelId="{A191B238-3670-4578-8B88-74BFB50EB497}" type="pres">
      <dgm:prSet presAssocID="{72567942-5C78-483C-B2FE-E9166D2565ED}" presName="lastNode" presStyleLbl="node1" presStyleIdx="1" presStyleCnt="2">
        <dgm:presLayoutVars>
          <dgm:bulletEnabled val="1"/>
        </dgm:presLayoutVars>
      </dgm:prSet>
      <dgm:spPr/>
    </dgm:pt>
  </dgm:ptLst>
  <dgm:cxnLst>
    <dgm:cxn modelId="{0B676010-8B7A-4E13-A795-4D65E7ECF12A}" type="presOf" srcId="{C6BBFD93-ED60-4ECA-848E-D9CE386B0BE9}" destId="{95120E8F-9268-4FF2-8401-9F1946F2EC81}" srcOrd="0" destOrd="0" presId="urn:microsoft.com/office/officeart/2005/8/layout/bProcess2"/>
    <dgm:cxn modelId="{A2E6862D-1916-428E-9B2F-EDD8F0E2EEC5}" srcId="{77BE85AF-CC23-42F0-8936-8E0C17A8B196}" destId="{72567942-5C78-483C-B2FE-E9166D2565ED}" srcOrd="1" destOrd="0" parTransId="{8F0D32FE-F5F2-4299-A74D-6C9E6B63729F}" sibTransId="{7F711F27-CD14-4088-9EFA-C00B0D9654B2}"/>
    <dgm:cxn modelId="{0FED0374-36D3-47EF-8AD0-D8397C980EA7}" srcId="{77BE85AF-CC23-42F0-8936-8E0C17A8B196}" destId="{380F03D8-6C90-42E5-8707-17F9BAB47143}" srcOrd="0" destOrd="0" parTransId="{5841450F-D2CD-4FB1-A478-7E249225F678}" sibTransId="{C6BBFD93-ED60-4ECA-848E-D9CE386B0BE9}"/>
    <dgm:cxn modelId="{5DF842C9-27C3-4FFD-B1E8-9EFF78B8F932}" type="presOf" srcId="{77BE85AF-CC23-42F0-8936-8E0C17A8B196}" destId="{2DECCD8B-E77B-4FB0-B3D2-9A86A0CC772B}" srcOrd="0" destOrd="0" presId="urn:microsoft.com/office/officeart/2005/8/layout/bProcess2"/>
    <dgm:cxn modelId="{42C354F7-825D-46F9-98C5-5918D311A5C7}" type="presOf" srcId="{380F03D8-6C90-42E5-8707-17F9BAB47143}" destId="{C5863C6E-40EC-4243-BBA1-9AA3473283D8}" srcOrd="0" destOrd="0" presId="urn:microsoft.com/office/officeart/2005/8/layout/bProcess2"/>
    <dgm:cxn modelId="{3D2D53FD-ACB9-4526-8A74-FFE2280815D8}" type="presOf" srcId="{72567942-5C78-483C-B2FE-E9166D2565ED}" destId="{A191B238-3670-4578-8B88-74BFB50EB497}" srcOrd="0" destOrd="0" presId="urn:microsoft.com/office/officeart/2005/8/layout/bProcess2"/>
    <dgm:cxn modelId="{2863B682-09E0-4058-A144-71C9C2DD87A8}" type="presParOf" srcId="{2DECCD8B-E77B-4FB0-B3D2-9A86A0CC772B}" destId="{C5863C6E-40EC-4243-BBA1-9AA3473283D8}" srcOrd="0" destOrd="0" presId="urn:microsoft.com/office/officeart/2005/8/layout/bProcess2"/>
    <dgm:cxn modelId="{D065E9DD-0AD6-46DB-9738-7E0727D2D187}" type="presParOf" srcId="{2DECCD8B-E77B-4FB0-B3D2-9A86A0CC772B}" destId="{95120E8F-9268-4FF2-8401-9F1946F2EC81}" srcOrd="1" destOrd="0" presId="urn:microsoft.com/office/officeart/2005/8/layout/bProcess2"/>
    <dgm:cxn modelId="{E57F7C4F-E2EB-48CC-B984-C2FD1A52BEBC}" type="presParOf" srcId="{2DECCD8B-E77B-4FB0-B3D2-9A86A0CC772B}" destId="{A191B238-3670-4578-8B88-74BFB50EB497}" srcOrd="2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E3DF6B-06B5-49BE-BC1F-B67440E8AB14}" type="doc">
      <dgm:prSet loTypeId="urn:microsoft.com/office/officeart/2005/8/layout/bProcess2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D029095-920F-4E5E-AB70-782F14E44352}">
      <dgm:prSet/>
      <dgm:spPr/>
      <dgm:t>
        <a:bodyPr/>
        <a:lstStyle/>
        <a:p>
          <a:r>
            <a:rPr lang="en-US"/>
            <a:t>Find an x where P(x) is true but Q(x) is false</a:t>
          </a:r>
        </a:p>
      </dgm:t>
    </dgm:pt>
    <dgm:pt modelId="{25B6BCB9-052B-4400-AFB8-A834F2D03D85}" type="parTrans" cxnId="{E51F50F7-1305-4DDB-8983-7EFB809E7E0B}">
      <dgm:prSet/>
      <dgm:spPr/>
      <dgm:t>
        <a:bodyPr/>
        <a:lstStyle/>
        <a:p>
          <a:endParaRPr lang="en-US"/>
        </a:p>
      </dgm:t>
    </dgm:pt>
    <dgm:pt modelId="{56652A19-E926-4573-8A3A-0A98E0EF8E26}" type="sibTrans" cxnId="{E51F50F7-1305-4DDB-8983-7EFB809E7E0B}">
      <dgm:prSet/>
      <dgm:spPr/>
      <dgm:t>
        <a:bodyPr/>
        <a:lstStyle/>
        <a:p>
          <a:endParaRPr lang="en-US"/>
        </a:p>
      </dgm:t>
    </dgm:pt>
    <dgm:pt modelId="{D6A027F0-8CF7-482D-B565-0BD7AC3EBC2A}">
      <dgm:prSet/>
      <dgm:spPr/>
      <dgm:t>
        <a:bodyPr/>
        <a:lstStyle/>
        <a:p>
          <a:r>
            <a:rPr lang="en-US"/>
            <a:t>This naturally comes from the conditional truth table</a:t>
          </a:r>
        </a:p>
      </dgm:t>
    </dgm:pt>
    <dgm:pt modelId="{E30D5356-1BCF-489D-9390-1166B0DBABA5}" type="parTrans" cxnId="{5F29CDE1-6C0A-4097-91CB-72BFAEDF55DE}">
      <dgm:prSet/>
      <dgm:spPr/>
      <dgm:t>
        <a:bodyPr/>
        <a:lstStyle/>
        <a:p>
          <a:endParaRPr lang="en-US"/>
        </a:p>
      </dgm:t>
    </dgm:pt>
    <dgm:pt modelId="{18B559B3-5522-42C1-8039-800F0725CF81}" type="sibTrans" cxnId="{5F29CDE1-6C0A-4097-91CB-72BFAEDF55DE}">
      <dgm:prSet/>
      <dgm:spPr/>
      <dgm:t>
        <a:bodyPr/>
        <a:lstStyle/>
        <a:p>
          <a:endParaRPr lang="en-US"/>
        </a:p>
      </dgm:t>
    </dgm:pt>
    <dgm:pt modelId="{0215C4F0-51BB-44A8-A88D-ED44D31A007A}" type="pres">
      <dgm:prSet presAssocID="{99E3DF6B-06B5-49BE-BC1F-B67440E8AB14}" presName="diagram" presStyleCnt="0">
        <dgm:presLayoutVars>
          <dgm:dir/>
          <dgm:resizeHandles/>
        </dgm:presLayoutVars>
      </dgm:prSet>
      <dgm:spPr/>
    </dgm:pt>
    <dgm:pt modelId="{CFE24A14-57C2-4982-A789-986B6E187077}" type="pres">
      <dgm:prSet presAssocID="{BD029095-920F-4E5E-AB70-782F14E44352}" presName="firstNode" presStyleLbl="node1" presStyleIdx="0" presStyleCnt="2">
        <dgm:presLayoutVars>
          <dgm:bulletEnabled val="1"/>
        </dgm:presLayoutVars>
      </dgm:prSet>
      <dgm:spPr/>
    </dgm:pt>
    <dgm:pt modelId="{E5D993EC-0FC1-487A-8B30-5E613B9E6080}" type="pres">
      <dgm:prSet presAssocID="{56652A19-E926-4573-8A3A-0A98E0EF8E26}" presName="sibTrans" presStyleLbl="sibTrans2D1" presStyleIdx="0" presStyleCnt="1"/>
      <dgm:spPr/>
    </dgm:pt>
    <dgm:pt modelId="{0DD46370-46D3-4AD3-AC8E-044A53780419}" type="pres">
      <dgm:prSet presAssocID="{D6A027F0-8CF7-482D-B565-0BD7AC3EBC2A}" presName="lastNode" presStyleLbl="node1" presStyleIdx="1" presStyleCnt="2">
        <dgm:presLayoutVars>
          <dgm:bulletEnabled val="1"/>
        </dgm:presLayoutVars>
      </dgm:prSet>
      <dgm:spPr/>
    </dgm:pt>
  </dgm:ptLst>
  <dgm:cxnLst>
    <dgm:cxn modelId="{01D4B040-90AA-4234-9EB2-BA822FF50AA2}" type="presOf" srcId="{99E3DF6B-06B5-49BE-BC1F-B67440E8AB14}" destId="{0215C4F0-51BB-44A8-A88D-ED44D31A007A}" srcOrd="0" destOrd="0" presId="urn:microsoft.com/office/officeart/2005/8/layout/bProcess2"/>
    <dgm:cxn modelId="{3D095958-251F-4F97-B8FD-D8F7204B471B}" type="presOf" srcId="{BD029095-920F-4E5E-AB70-782F14E44352}" destId="{CFE24A14-57C2-4982-A789-986B6E187077}" srcOrd="0" destOrd="0" presId="urn:microsoft.com/office/officeart/2005/8/layout/bProcess2"/>
    <dgm:cxn modelId="{D0169386-9AC7-417A-8EF9-77229F893115}" type="presOf" srcId="{D6A027F0-8CF7-482D-B565-0BD7AC3EBC2A}" destId="{0DD46370-46D3-4AD3-AC8E-044A53780419}" srcOrd="0" destOrd="0" presId="urn:microsoft.com/office/officeart/2005/8/layout/bProcess2"/>
    <dgm:cxn modelId="{B47DA8BD-D269-4A05-BB77-E13CD3F231E7}" type="presOf" srcId="{56652A19-E926-4573-8A3A-0A98E0EF8E26}" destId="{E5D993EC-0FC1-487A-8B30-5E613B9E6080}" srcOrd="0" destOrd="0" presId="urn:microsoft.com/office/officeart/2005/8/layout/bProcess2"/>
    <dgm:cxn modelId="{5F29CDE1-6C0A-4097-91CB-72BFAEDF55DE}" srcId="{99E3DF6B-06B5-49BE-BC1F-B67440E8AB14}" destId="{D6A027F0-8CF7-482D-B565-0BD7AC3EBC2A}" srcOrd="1" destOrd="0" parTransId="{E30D5356-1BCF-489D-9390-1166B0DBABA5}" sibTransId="{18B559B3-5522-42C1-8039-800F0725CF81}"/>
    <dgm:cxn modelId="{E51F50F7-1305-4DDB-8983-7EFB809E7E0B}" srcId="{99E3DF6B-06B5-49BE-BC1F-B67440E8AB14}" destId="{BD029095-920F-4E5E-AB70-782F14E44352}" srcOrd="0" destOrd="0" parTransId="{25B6BCB9-052B-4400-AFB8-A834F2D03D85}" sibTransId="{56652A19-E926-4573-8A3A-0A98E0EF8E26}"/>
    <dgm:cxn modelId="{F38F46FE-10E9-4220-B0AC-D858B01A9C46}" type="presParOf" srcId="{0215C4F0-51BB-44A8-A88D-ED44D31A007A}" destId="{CFE24A14-57C2-4982-A789-986B6E187077}" srcOrd="0" destOrd="0" presId="urn:microsoft.com/office/officeart/2005/8/layout/bProcess2"/>
    <dgm:cxn modelId="{F7096676-2E20-4304-924F-3860AE816F43}" type="presParOf" srcId="{0215C4F0-51BB-44A8-A88D-ED44D31A007A}" destId="{E5D993EC-0FC1-487A-8B30-5E613B9E6080}" srcOrd="1" destOrd="0" presId="urn:microsoft.com/office/officeart/2005/8/layout/bProcess2"/>
    <dgm:cxn modelId="{C991F396-0EC4-467C-9C52-F86A36019922}" type="presParOf" srcId="{0215C4F0-51BB-44A8-A88D-ED44D31A007A}" destId="{0DD46370-46D3-4AD3-AC8E-044A53780419}" srcOrd="2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A03CC0-18C5-425C-A03F-9486FB4FBB0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8323899-BFE6-46BE-9F30-C5D27B0060D6}">
      <dgm:prSet/>
      <dgm:spPr/>
      <dgm:t>
        <a:bodyPr/>
        <a:lstStyle/>
        <a:p>
          <a:r>
            <a:rPr lang="en-US"/>
            <a:t>If you want to disprove ∃ x ∈ S,P(x).</a:t>
          </a:r>
        </a:p>
      </dgm:t>
    </dgm:pt>
    <dgm:pt modelId="{7D0C897A-8837-46FF-94EC-F8B2337FB3F0}" type="parTrans" cxnId="{E8809583-33E0-452A-BE2E-00413B9AAEB1}">
      <dgm:prSet/>
      <dgm:spPr/>
      <dgm:t>
        <a:bodyPr/>
        <a:lstStyle/>
        <a:p>
          <a:endParaRPr lang="en-US"/>
        </a:p>
      </dgm:t>
    </dgm:pt>
    <dgm:pt modelId="{D96D033A-2086-4AB2-8AD9-E92CD48AB9ED}" type="sibTrans" cxnId="{E8809583-33E0-452A-BE2E-00413B9AAEB1}">
      <dgm:prSet/>
      <dgm:spPr/>
      <dgm:t>
        <a:bodyPr/>
        <a:lstStyle/>
        <a:p>
          <a:endParaRPr lang="en-US"/>
        </a:p>
      </dgm:t>
    </dgm:pt>
    <dgm:pt modelId="{6DB02C66-C506-4C36-9149-8298506D6888}">
      <dgm:prSet/>
      <dgm:spPr/>
      <dgm:t>
        <a:bodyPr/>
        <a:lstStyle/>
        <a:p>
          <a:r>
            <a:rPr lang="en-US"/>
            <a:t>You would need to prove ¬ (∃ x ∈ S,P(x)) or</a:t>
          </a:r>
        </a:p>
      </dgm:t>
    </dgm:pt>
    <dgm:pt modelId="{4B6D9733-C86A-473E-A72A-962C5B7CAEB9}" type="parTrans" cxnId="{E42950DF-8470-4CFD-9E30-CFBE704CFC72}">
      <dgm:prSet/>
      <dgm:spPr/>
      <dgm:t>
        <a:bodyPr/>
        <a:lstStyle/>
        <a:p>
          <a:endParaRPr lang="en-US"/>
        </a:p>
      </dgm:t>
    </dgm:pt>
    <dgm:pt modelId="{134CC54B-6EC5-44E7-800F-A2C930CEE12F}" type="sibTrans" cxnId="{E42950DF-8470-4CFD-9E30-CFBE704CFC72}">
      <dgm:prSet/>
      <dgm:spPr/>
      <dgm:t>
        <a:bodyPr/>
        <a:lstStyle/>
        <a:p>
          <a:endParaRPr lang="en-US"/>
        </a:p>
      </dgm:t>
    </dgm:pt>
    <dgm:pt modelId="{CF73FC3B-BD3C-42D3-9FCF-6ACB60E3C256}">
      <dgm:prSet/>
      <dgm:spPr/>
      <dgm:t>
        <a:bodyPr/>
        <a:lstStyle/>
        <a:p>
          <a:r>
            <a:rPr lang="en-US"/>
            <a:t>∀x ∈ S,∼ P(x)</a:t>
          </a:r>
        </a:p>
      </dgm:t>
    </dgm:pt>
    <dgm:pt modelId="{EE7636DF-62CB-45B0-AB2F-32562296C1F6}" type="parTrans" cxnId="{02B712A5-4290-469E-AB40-222D02D33301}">
      <dgm:prSet/>
      <dgm:spPr/>
      <dgm:t>
        <a:bodyPr/>
        <a:lstStyle/>
        <a:p>
          <a:endParaRPr lang="en-US"/>
        </a:p>
      </dgm:t>
    </dgm:pt>
    <dgm:pt modelId="{30A2C8BD-EF12-4924-B434-4EC54C99FB61}" type="sibTrans" cxnId="{02B712A5-4290-469E-AB40-222D02D33301}">
      <dgm:prSet/>
      <dgm:spPr/>
      <dgm:t>
        <a:bodyPr/>
        <a:lstStyle/>
        <a:p>
          <a:endParaRPr lang="en-US"/>
        </a:p>
      </dgm:t>
    </dgm:pt>
    <dgm:pt modelId="{96AFBC23-1F72-4B1A-AEB1-6B82DB0015F3}" type="pres">
      <dgm:prSet presAssocID="{27A03CC0-18C5-425C-A03F-9486FB4FBB01}" presName="linear" presStyleCnt="0">
        <dgm:presLayoutVars>
          <dgm:animLvl val="lvl"/>
          <dgm:resizeHandles val="exact"/>
        </dgm:presLayoutVars>
      </dgm:prSet>
      <dgm:spPr/>
    </dgm:pt>
    <dgm:pt modelId="{07F2759E-CFAA-493C-A60F-C8C02089DE1B}" type="pres">
      <dgm:prSet presAssocID="{28323899-BFE6-46BE-9F30-C5D27B0060D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D082B73-3B08-45F4-A3E5-52BE22EDDE65}" type="pres">
      <dgm:prSet presAssocID="{D96D033A-2086-4AB2-8AD9-E92CD48AB9ED}" presName="spacer" presStyleCnt="0"/>
      <dgm:spPr/>
    </dgm:pt>
    <dgm:pt modelId="{9E0628F7-E60F-47E0-B028-5D53655F1563}" type="pres">
      <dgm:prSet presAssocID="{6DB02C66-C506-4C36-9149-8298506D688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0B75AD8-5FD3-4482-9547-6E3FCDB175EB}" type="pres">
      <dgm:prSet presAssocID="{134CC54B-6EC5-44E7-800F-A2C930CEE12F}" presName="spacer" presStyleCnt="0"/>
      <dgm:spPr/>
    </dgm:pt>
    <dgm:pt modelId="{7A468544-3212-4814-8558-98E9C722A3C4}" type="pres">
      <dgm:prSet presAssocID="{CF73FC3B-BD3C-42D3-9FCF-6ACB60E3C25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6223A00-634D-4349-83FE-2F926488AEC8}" type="presOf" srcId="{6DB02C66-C506-4C36-9149-8298506D6888}" destId="{9E0628F7-E60F-47E0-B028-5D53655F1563}" srcOrd="0" destOrd="0" presId="urn:microsoft.com/office/officeart/2005/8/layout/vList2"/>
    <dgm:cxn modelId="{E8809583-33E0-452A-BE2E-00413B9AAEB1}" srcId="{27A03CC0-18C5-425C-A03F-9486FB4FBB01}" destId="{28323899-BFE6-46BE-9F30-C5D27B0060D6}" srcOrd="0" destOrd="0" parTransId="{7D0C897A-8837-46FF-94EC-F8B2337FB3F0}" sibTransId="{D96D033A-2086-4AB2-8AD9-E92CD48AB9ED}"/>
    <dgm:cxn modelId="{02B712A5-4290-469E-AB40-222D02D33301}" srcId="{27A03CC0-18C5-425C-A03F-9486FB4FBB01}" destId="{CF73FC3B-BD3C-42D3-9FCF-6ACB60E3C256}" srcOrd="2" destOrd="0" parTransId="{EE7636DF-62CB-45B0-AB2F-32562296C1F6}" sibTransId="{30A2C8BD-EF12-4924-B434-4EC54C99FB61}"/>
    <dgm:cxn modelId="{DE60BEAC-92BD-49D5-A92D-E749C23E7C85}" type="presOf" srcId="{27A03CC0-18C5-425C-A03F-9486FB4FBB01}" destId="{96AFBC23-1F72-4B1A-AEB1-6B82DB0015F3}" srcOrd="0" destOrd="0" presId="urn:microsoft.com/office/officeart/2005/8/layout/vList2"/>
    <dgm:cxn modelId="{E42950DF-8470-4CFD-9E30-CFBE704CFC72}" srcId="{27A03CC0-18C5-425C-A03F-9486FB4FBB01}" destId="{6DB02C66-C506-4C36-9149-8298506D6888}" srcOrd="1" destOrd="0" parTransId="{4B6D9733-C86A-473E-A72A-962C5B7CAEB9}" sibTransId="{134CC54B-6EC5-44E7-800F-A2C930CEE12F}"/>
    <dgm:cxn modelId="{2DEB2AEB-9017-4807-8A91-50308188CD5B}" type="presOf" srcId="{28323899-BFE6-46BE-9F30-C5D27B0060D6}" destId="{07F2759E-CFAA-493C-A60F-C8C02089DE1B}" srcOrd="0" destOrd="0" presId="urn:microsoft.com/office/officeart/2005/8/layout/vList2"/>
    <dgm:cxn modelId="{3457D0FE-73D1-488C-BE62-B855D11F5706}" type="presOf" srcId="{CF73FC3B-BD3C-42D3-9FCF-6ACB60E3C256}" destId="{7A468544-3212-4814-8558-98E9C722A3C4}" srcOrd="0" destOrd="0" presId="urn:microsoft.com/office/officeart/2005/8/layout/vList2"/>
    <dgm:cxn modelId="{0E680D90-BA70-42C7-9A58-0EFFDF43C8C1}" type="presParOf" srcId="{96AFBC23-1F72-4B1A-AEB1-6B82DB0015F3}" destId="{07F2759E-CFAA-493C-A60F-C8C02089DE1B}" srcOrd="0" destOrd="0" presId="urn:microsoft.com/office/officeart/2005/8/layout/vList2"/>
    <dgm:cxn modelId="{E2BBAB80-1F25-435E-B9FC-DF18A8F85D5D}" type="presParOf" srcId="{96AFBC23-1F72-4B1A-AEB1-6B82DB0015F3}" destId="{ED082B73-3B08-45F4-A3E5-52BE22EDDE65}" srcOrd="1" destOrd="0" presId="urn:microsoft.com/office/officeart/2005/8/layout/vList2"/>
    <dgm:cxn modelId="{564F0A85-5824-4454-98B7-A45170B63A3F}" type="presParOf" srcId="{96AFBC23-1F72-4B1A-AEB1-6B82DB0015F3}" destId="{9E0628F7-E60F-47E0-B028-5D53655F1563}" srcOrd="2" destOrd="0" presId="urn:microsoft.com/office/officeart/2005/8/layout/vList2"/>
    <dgm:cxn modelId="{DEFA473B-53A5-4622-B18F-ED6EDC936BD7}" type="presParOf" srcId="{96AFBC23-1F72-4B1A-AEB1-6B82DB0015F3}" destId="{60B75AD8-5FD3-4482-9547-6E3FCDB175EB}" srcOrd="3" destOrd="0" presId="urn:microsoft.com/office/officeart/2005/8/layout/vList2"/>
    <dgm:cxn modelId="{28DDCFFF-04C6-48EB-B524-FFE95456361A}" type="presParOf" srcId="{96AFBC23-1F72-4B1A-AEB1-6B82DB0015F3}" destId="{7A468544-3212-4814-8558-98E9C722A3C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BFE8063-1EFB-446B-9FE8-2CEDEAFA2DB1}" type="doc">
      <dgm:prSet loTypeId="urn:microsoft.com/office/officeart/2005/8/layout/arrow5" loCatId="relationship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0F98C88-D622-4243-B490-706ADCC58AF9}">
      <dgm:prSet/>
      <dgm:spPr/>
      <dgm:t>
        <a:bodyPr/>
        <a:lstStyle/>
        <a:p>
          <a:r>
            <a:rPr lang="en-US"/>
            <a:t>If you want to disprove P, try this</a:t>
          </a:r>
        </a:p>
      </dgm:t>
    </dgm:pt>
    <dgm:pt modelId="{DEB40552-1DFD-4C0C-A286-A10E03272C09}" type="parTrans" cxnId="{419EA8B7-BECE-45E1-B9CB-8E97421370DB}">
      <dgm:prSet/>
      <dgm:spPr/>
      <dgm:t>
        <a:bodyPr/>
        <a:lstStyle/>
        <a:p>
          <a:endParaRPr lang="en-US"/>
        </a:p>
      </dgm:t>
    </dgm:pt>
    <dgm:pt modelId="{9383B5EB-293F-4661-B301-55ACBA6EFE4B}" type="sibTrans" cxnId="{419EA8B7-BECE-45E1-B9CB-8E97421370DB}">
      <dgm:prSet/>
      <dgm:spPr/>
      <dgm:t>
        <a:bodyPr/>
        <a:lstStyle/>
        <a:p>
          <a:endParaRPr lang="en-US"/>
        </a:p>
      </dgm:t>
    </dgm:pt>
    <dgm:pt modelId="{EB2B0592-738A-4168-B234-4F0B4427CF35}">
      <dgm:prSet/>
      <dgm:spPr/>
      <dgm:t>
        <a:bodyPr/>
        <a:lstStyle/>
        <a:p>
          <a:r>
            <a:rPr lang="en-US"/>
            <a:t>Go through the steps of proving P and find a contradiction</a:t>
          </a:r>
        </a:p>
      </dgm:t>
    </dgm:pt>
    <dgm:pt modelId="{EDAEAD8C-10A5-461D-B858-B7CA8F492D7C}" type="parTrans" cxnId="{17E78F2E-3CA6-4714-BE0A-17D86F6D57F9}">
      <dgm:prSet/>
      <dgm:spPr/>
      <dgm:t>
        <a:bodyPr/>
        <a:lstStyle/>
        <a:p>
          <a:endParaRPr lang="en-US"/>
        </a:p>
      </dgm:t>
    </dgm:pt>
    <dgm:pt modelId="{B4D87503-2642-4BEA-B311-26C23019C2B1}" type="sibTrans" cxnId="{17E78F2E-3CA6-4714-BE0A-17D86F6D57F9}">
      <dgm:prSet/>
      <dgm:spPr/>
      <dgm:t>
        <a:bodyPr/>
        <a:lstStyle/>
        <a:p>
          <a:endParaRPr lang="en-US"/>
        </a:p>
      </dgm:t>
    </dgm:pt>
    <dgm:pt modelId="{1B415D53-EEDB-4B99-A3E5-9D5392B8AFC7}" type="pres">
      <dgm:prSet presAssocID="{DBFE8063-1EFB-446B-9FE8-2CEDEAFA2DB1}" presName="diagram" presStyleCnt="0">
        <dgm:presLayoutVars>
          <dgm:dir/>
          <dgm:resizeHandles val="exact"/>
        </dgm:presLayoutVars>
      </dgm:prSet>
      <dgm:spPr/>
    </dgm:pt>
    <dgm:pt modelId="{729369CD-B4D2-4764-94B1-3DE77CDE7848}" type="pres">
      <dgm:prSet presAssocID="{30F98C88-D622-4243-B490-706ADCC58AF9}" presName="arrow" presStyleLbl="node1" presStyleIdx="0" presStyleCnt="2">
        <dgm:presLayoutVars>
          <dgm:bulletEnabled val="1"/>
        </dgm:presLayoutVars>
      </dgm:prSet>
      <dgm:spPr/>
    </dgm:pt>
    <dgm:pt modelId="{8236D623-F0EA-4F00-9900-4ACA4BB58599}" type="pres">
      <dgm:prSet presAssocID="{EB2B0592-738A-4168-B234-4F0B4427CF35}" presName="arrow" presStyleLbl="node1" presStyleIdx="1" presStyleCnt="2">
        <dgm:presLayoutVars>
          <dgm:bulletEnabled val="1"/>
        </dgm:presLayoutVars>
      </dgm:prSet>
      <dgm:spPr/>
    </dgm:pt>
  </dgm:ptLst>
  <dgm:cxnLst>
    <dgm:cxn modelId="{528ECE04-4E72-453B-A274-1C08394B42E2}" type="presOf" srcId="{30F98C88-D622-4243-B490-706ADCC58AF9}" destId="{729369CD-B4D2-4764-94B1-3DE77CDE7848}" srcOrd="0" destOrd="0" presId="urn:microsoft.com/office/officeart/2005/8/layout/arrow5"/>
    <dgm:cxn modelId="{254DF622-BF0B-4820-BB4C-25B43D635176}" type="presOf" srcId="{DBFE8063-1EFB-446B-9FE8-2CEDEAFA2DB1}" destId="{1B415D53-EEDB-4B99-A3E5-9D5392B8AFC7}" srcOrd="0" destOrd="0" presId="urn:microsoft.com/office/officeart/2005/8/layout/arrow5"/>
    <dgm:cxn modelId="{17E78F2E-3CA6-4714-BE0A-17D86F6D57F9}" srcId="{DBFE8063-1EFB-446B-9FE8-2CEDEAFA2DB1}" destId="{EB2B0592-738A-4168-B234-4F0B4427CF35}" srcOrd="1" destOrd="0" parTransId="{EDAEAD8C-10A5-461D-B858-B7CA8F492D7C}" sibTransId="{B4D87503-2642-4BEA-B311-26C23019C2B1}"/>
    <dgm:cxn modelId="{419EA8B7-BECE-45E1-B9CB-8E97421370DB}" srcId="{DBFE8063-1EFB-446B-9FE8-2CEDEAFA2DB1}" destId="{30F98C88-D622-4243-B490-706ADCC58AF9}" srcOrd="0" destOrd="0" parTransId="{DEB40552-1DFD-4C0C-A286-A10E03272C09}" sibTransId="{9383B5EB-293F-4661-B301-55ACBA6EFE4B}"/>
    <dgm:cxn modelId="{98CEDCD7-857D-49DD-AC05-618E6294BAE3}" type="presOf" srcId="{EB2B0592-738A-4168-B234-4F0B4427CF35}" destId="{8236D623-F0EA-4F00-9900-4ACA4BB58599}" srcOrd="0" destOrd="0" presId="urn:microsoft.com/office/officeart/2005/8/layout/arrow5"/>
    <dgm:cxn modelId="{BD89AC02-4ADC-49CF-9BCC-9471C22C1540}" type="presParOf" srcId="{1B415D53-EEDB-4B99-A3E5-9D5392B8AFC7}" destId="{729369CD-B4D2-4764-94B1-3DE77CDE7848}" srcOrd="0" destOrd="0" presId="urn:microsoft.com/office/officeart/2005/8/layout/arrow5"/>
    <dgm:cxn modelId="{135C3A8B-C0CB-42E6-9CFF-75E4D6E7DE38}" type="presParOf" srcId="{1B415D53-EEDB-4B99-A3E5-9D5392B8AFC7}" destId="{8236D623-F0EA-4F00-9900-4ACA4BB58599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863C6E-40EC-4243-BBA1-9AA3473283D8}">
      <dsp:nvSpPr>
        <dsp:cNvPr id="0" name=""/>
        <dsp:cNvSpPr/>
      </dsp:nvSpPr>
      <dsp:spPr>
        <a:xfrm>
          <a:off x="1282" y="191694"/>
          <a:ext cx="4201556" cy="420155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So far we’ve been focused with proving statements, but what are some tools to show a statement is false?</a:t>
          </a:r>
        </a:p>
      </dsp:txBody>
      <dsp:txXfrm>
        <a:off x="616586" y="806998"/>
        <a:ext cx="2970948" cy="2970948"/>
      </dsp:txXfrm>
    </dsp:sp>
    <dsp:sp modelId="{95120E8F-9268-4FF2-8401-9F1946F2EC81}">
      <dsp:nvSpPr>
        <dsp:cNvPr id="0" name=""/>
        <dsp:cNvSpPr/>
      </dsp:nvSpPr>
      <dsp:spPr>
        <a:xfrm rot="5400000">
          <a:off x="4549467" y="1735766"/>
          <a:ext cx="1470544" cy="1113412"/>
        </a:xfrm>
        <a:prstGeom prst="triangl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1B238-3670-4578-8B88-74BFB50EB497}">
      <dsp:nvSpPr>
        <dsp:cNvPr id="0" name=""/>
        <dsp:cNvSpPr/>
      </dsp:nvSpPr>
      <dsp:spPr>
        <a:xfrm>
          <a:off x="6303617" y="191694"/>
          <a:ext cx="4201556" cy="420155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Time for some definitions:</a:t>
          </a:r>
        </a:p>
      </dsp:txBody>
      <dsp:txXfrm>
        <a:off x="6918921" y="806998"/>
        <a:ext cx="2970948" cy="29709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E24A14-57C2-4982-A789-986B6E187077}">
      <dsp:nvSpPr>
        <dsp:cNvPr id="0" name=""/>
        <dsp:cNvSpPr/>
      </dsp:nvSpPr>
      <dsp:spPr>
        <a:xfrm>
          <a:off x="1283" y="76155"/>
          <a:ext cx="4205213" cy="420521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Find an x where P(x) is true but Q(x) is false</a:t>
          </a:r>
        </a:p>
      </dsp:txBody>
      <dsp:txXfrm>
        <a:off x="617122" y="691994"/>
        <a:ext cx="2973535" cy="2973535"/>
      </dsp:txXfrm>
    </dsp:sp>
    <dsp:sp modelId="{E5D993EC-0FC1-487A-8B30-5E613B9E6080}">
      <dsp:nvSpPr>
        <dsp:cNvPr id="0" name=""/>
        <dsp:cNvSpPr/>
      </dsp:nvSpPr>
      <dsp:spPr>
        <a:xfrm rot="5400000">
          <a:off x="4553426" y="1621571"/>
          <a:ext cx="1471824" cy="1114381"/>
        </a:xfrm>
        <a:prstGeom prst="triangl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D46370-46D3-4AD3-AC8E-044A53780419}">
      <dsp:nvSpPr>
        <dsp:cNvPr id="0" name=""/>
        <dsp:cNvSpPr/>
      </dsp:nvSpPr>
      <dsp:spPr>
        <a:xfrm>
          <a:off x="6309103" y="76155"/>
          <a:ext cx="4205213" cy="420521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This naturally comes from the conditional truth table</a:t>
          </a:r>
        </a:p>
      </dsp:txBody>
      <dsp:txXfrm>
        <a:off x="6924942" y="691994"/>
        <a:ext cx="2973535" cy="29735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F2759E-CFAA-493C-A60F-C8C02089DE1B}">
      <dsp:nvSpPr>
        <dsp:cNvPr id="0" name=""/>
        <dsp:cNvSpPr/>
      </dsp:nvSpPr>
      <dsp:spPr>
        <a:xfrm>
          <a:off x="0" y="36719"/>
          <a:ext cx="6967728" cy="17503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If you want to disprove ∃ x ∈ S,P(x).</a:t>
          </a:r>
        </a:p>
      </dsp:txBody>
      <dsp:txXfrm>
        <a:off x="85444" y="122163"/>
        <a:ext cx="6796840" cy="1579432"/>
      </dsp:txXfrm>
    </dsp:sp>
    <dsp:sp modelId="{9E0628F7-E60F-47E0-B028-5D53655F1563}">
      <dsp:nvSpPr>
        <dsp:cNvPr id="0" name=""/>
        <dsp:cNvSpPr/>
      </dsp:nvSpPr>
      <dsp:spPr>
        <a:xfrm>
          <a:off x="0" y="1913759"/>
          <a:ext cx="6967728" cy="1750320"/>
        </a:xfrm>
        <a:prstGeom prst="roundRect">
          <a:avLst/>
        </a:prstGeom>
        <a:solidFill>
          <a:schemeClr val="accent2">
            <a:hueOff val="762528"/>
            <a:satOff val="-3793"/>
            <a:lumOff val="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You would need to prove ¬ (∃ x ∈ S,P(x)) or</a:t>
          </a:r>
        </a:p>
      </dsp:txBody>
      <dsp:txXfrm>
        <a:off x="85444" y="1999203"/>
        <a:ext cx="6796840" cy="1579432"/>
      </dsp:txXfrm>
    </dsp:sp>
    <dsp:sp modelId="{7A468544-3212-4814-8558-98E9C722A3C4}">
      <dsp:nvSpPr>
        <dsp:cNvPr id="0" name=""/>
        <dsp:cNvSpPr/>
      </dsp:nvSpPr>
      <dsp:spPr>
        <a:xfrm>
          <a:off x="0" y="3790800"/>
          <a:ext cx="6967728" cy="1750320"/>
        </a:xfrm>
        <a:prstGeom prst="roundRect">
          <a:avLst/>
        </a:prstGeom>
        <a:solidFill>
          <a:schemeClr val="accent2">
            <a:hueOff val="1525057"/>
            <a:satOff val="-7585"/>
            <a:lumOff val="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∀x ∈ S,∼ P(x)</a:t>
          </a:r>
        </a:p>
      </dsp:txBody>
      <dsp:txXfrm>
        <a:off x="85444" y="3876244"/>
        <a:ext cx="6796840" cy="157943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9369CD-B4D2-4764-94B1-3DE77CDE7848}">
      <dsp:nvSpPr>
        <dsp:cNvPr id="0" name=""/>
        <dsp:cNvSpPr/>
      </dsp:nvSpPr>
      <dsp:spPr>
        <a:xfrm rot="16200000">
          <a:off x="1133" y="1115032"/>
          <a:ext cx="3347775" cy="3347775"/>
        </a:xfrm>
        <a:prstGeom prst="downArrow">
          <a:avLst>
            <a:gd name="adj1" fmla="val 50000"/>
            <a:gd name="adj2" fmla="val 3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If you want to disprove P, try this</a:t>
          </a:r>
        </a:p>
      </dsp:txBody>
      <dsp:txXfrm rot="5400000">
        <a:off x="1134" y="1951976"/>
        <a:ext cx="2761914" cy="1673887"/>
      </dsp:txXfrm>
    </dsp:sp>
    <dsp:sp modelId="{8236D623-F0EA-4F00-9900-4ACA4BB58599}">
      <dsp:nvSpPr>
        <dsp:cNvPr id="0" name=""/>
        <dsp:cNvSpPr/>
      </dsp:nvSpPr>
      <dsp:spPr>
        <a:xfrm rot="5400000">
          <a:off x="3618819" y="1115032"/>
          <a:ext cx="3347775" cy="3347775"/>
        </a:xfrm>
        <a:prstGeom prst="downArrow">
          <a:avLst>
            <a:gd name="adj1" fmla="val 50000"/>
            <a:gd name="adj2" fmla="val 35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Go through the steps of proving P and find a contradiction</a:t>
          </a:r>
        </a:p>
      </dsp:txBody>
      <dsp:txXfrm rot="-5400000">
        <a:off x="4204681" y="1951976"/>
        <a:ext cx="2761914" cy="16738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image1.jpeg>
</file>

<file path=ppt/media/image10.png>
</file>

<file path=ppt/media/image11.png>
</file>

<file path=ppt/media/image12.jp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8759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8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661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8321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99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184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34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227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80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936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407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368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042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21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608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18584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521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6321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56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8507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7305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423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5026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80067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149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389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40692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3147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0110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32817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4783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22012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2722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9859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9454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753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09732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67722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95135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97748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83528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099478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99173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994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8399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447923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282609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546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163816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01296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66896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349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29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538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313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05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19" Type="http://schemas.openxmlformats.org/officeDocument/2006/relationships/image" Target="../media/image8.png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12.jp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1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1" r:id="rId6"/>
    <p:sldLayoutId id="2147483747" r:id="rId7"/>
    <p:sldLayoutId id="2147483748" r:id="rId8"/>
    <p:sldLayoutId id="2147483749" r:id="rId9"/>
    <p:sldLayoutId id="2147483750" r:id="rId10"/>
    <p:sldLayoutId id="21474837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7450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653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  <p:sldLayoutId id="214748379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77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30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jpeg"/><Relationship Id="rId9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23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C7B352FC-1F44-4AB9-A2BD-FBF231C6B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18C023C8-E70C-47C3-A0C6-9B0D1527C8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95" b="5357"/>
          <a:stretch/>
        </p:blipFill>
        <p:spPr>
          <a:xfrm>
            <a:off x="-2" y="-1"/>
            <a:ext cx="12192001" cy="6858000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4716089"/>
            <a:ext cx="6288261" cy="1573149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EC2134-5A9D-4410-8A33-5E85574720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6210" y="4909985"/>
            <a:ext cx="3212386" cy="1185353"/>
          </a:xfrm>
        </p:spPr>
        <p:txBody>
          <a:bodyPr anchor="ctr">
            <a:normAutofit/>
          </a:bodyPr>
          <a:lstStyle/>
          <a:p>
            <a:r>
              <a:rPr lang="en-US" sz="2600"/>
              <a:t>Proofs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8D5BA5-2371-4434-B4E9-F821D2AF13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734" y="4909984"/>
            <a:ext cx="2228641" cy="1185353"/>
          </a:xfrm>
        </p:spPr>
        <p:txBody>
          <a:bodyPr anchor="ctr">
            <a:normAutofit/>
          </a:bodyPr>
          <a:lstStyle/>
          <a:p>
            <a:r>
              <a:rPr lang="en-US" sz="1700" dirty="0"/>
              <a:t>Lecture 6</a:t>
            </a:r>
          </a:p>
          <a:p>
            <a:r>
              <a:rPr lang="en-US" sz="1700" dirty="0"/>
              <a:t>Disproof</a:t>
            </a:r>
          </a:p>
          <a:p>
            <a:r>
              <a:rPr lang="en-US" sz="1700" dirty="0"/>
              <a:t>By Ariel Avshalom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517571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28936" y="5498088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891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75E71FA-50BD-43F8-8C98-04339283A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F1AA7F6-A589-4BC8-BC72-2CA6DC908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3F5243F-7E41-439E-8991-C4F246D88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01A6B5F-1CF1-43AD-9E85-94E187210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F682A59-7E20-407C-A7F8-582295AC6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E4AC24E-0670-406E-822F-AAA6DA201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498DB0-2B81-4BAE-AA62-2041B8E19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290" y="1041401"/>
            <a:ext cx="3079006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Graphic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89B1776-F953-4C0F-8E85-E9C66B1EF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6432130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llatzGraph_1300Lede">
            <a:hlinkClick r:id="" action="ppaction://media"/>
            <a:extLst>
              <a:ext uri="{FF2B5EF4-FFF2-40B4-BE49-F238E27FC236}">
                <a16:creationId xmlns:a16="http://schemas.microsoft.com/office/drawing/2014/main" id="{1A29E766-8C72-4150-BF1A-984D263565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412683" y="1712825"/>
            <a:ext cx="5784083" cy="3253546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97356D0-D934-42B9-8291-DF34A3AC0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9431" y="3509772"/>
            <a:ext cx="3074977" cy="123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1380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5F01BD1-E3CB-4562-A77C-00A3ED246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92030E9-8BC2-4840-8C6B-991B68C51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51493CA-1EAE-4C5B-9C46-8437DD51C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1B01891-F01D-4D0D-A631-E29F0EA8E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8B1DE3F-E4E6-4E5E-9213-CB6C7AA92C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AFE6BB3-9290-46EA-8067-AA9277C70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2C1D73A-95F3-44E2-964A-F02F2027D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508" y="982132"/>
            <a:ext cx="6270090" cy="13038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62626"/>
                </a:solidFill>
              </a:rPr>
              <a:t>Mathematical Fallacy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325209-1BB3-4A1C-97C2-17DCDC165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3059206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C1BB9A-9A9C-483B-B46F-B5000717E5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5377" y="1895057"/>
            <a:ext cx="2433793" cy="312397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43EE5F5-AF73-46E3-90B6-27EEFDAC35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26508" y="2400639"/>
            <a:ext cx="627008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3EE3E-15AE-45DC-BA0A-B0B2313FA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482" y="2556932"/>
            <a:ext cx="6260114" cy="331893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There are some statements that have been disproved</a:t>
            </a:r>
          </a:p>
          <a:p>
            <a:r>
              <a:rPr lang="en-US">
                <a:solidFill>
                  <a:srgbClr val="262626"/>
                </a:solidFill>
              </a:rPr>
              <a:t>We will cover some methods used to do this but it can get messy really fast</a:t>
            </a:r>
          </a:p>
        </p:txBody>
      </p:sp>
    </p:spTree>
    <p:extLst>
      <p:ext uri="{BB962C8B-B14F-4D97-AF65-F5344CB8AC3E}">
        <p14:creationId xmlns:p14="http://schemas.microsoft.com/office/powerpoint/2010/main" val="149307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94D81-BB5A-4ABA-BBB9-515B9EC3A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a computer prove a theorem?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045C-A39F-47A4-8DC2-34AF65914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really, or at least not yet</a:t>
            </a:r>
          </a:p>
          <a:p>
            <a:r>
              <a:rPr lang="en-US" dirty="0"/>
              <a:t>It is a really hard problem for people and its even harder for computers</a:t>
            </a:r>
          </a:p>
          <a:p>
            <a:r>
              <a:rPr lang="en-US" dirty="0"/>
              <a:t>But as we go along, it could be possible…just like its </a:t>
            </a:r>
            <a:r>
              <a:rPr lang="en-US" i="1" dirty="0"/>
              <a:t>possible</a:t>
            </a:r>
            <a:r>
              <a:rPr lang="en-US" dirty="0"/>
              <a:t> to program without coding today</a:t>
            </a:r>
          </a:p>
        </p:txBody>
      </p:sp>
    </p:spTree>
    <p:extLst>
      <p:ext uri="{BB962C8B-B14F-4D97-AF65-F5344CB8AC3E}">
        <p14:creationId xmlns:p14="http://schemas.microsoft.com/office/powerpoint/2010/main" val="10884661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Image result for negative world">
            <a:extLst>
              <a:ext uri="{FF2B5EF4-FFF2-40B4-BE49-F238E27FC236}">
                <a16:creationId xmlns:a16="http://schemas.microsoft.com/office/drawing/2014/main" id="{5085CA3B-00F1-4007-A476-BE5B940B09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5" r="25985" b="2079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CC8771-C27D-4AC7-B395-6BC2E6854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How to disprove a statement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0B277-CD73-4B0F-B80A-A63CEB185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Perhaps the most obvious way to think about it is if you’re trying to disprove P, find a proof for ¬P</a:t>
            </a:r>
          </a:p>
          <a:p>
            <a:pPr lvl="1"/>
            <a:r>
              <a:rPr lang="en-US" sz="1700" dirty="0"/>
              <a:t>To do this you need to understand how to negate statements</a:t>
            </a:r>
          </a:p>
        </p:txBody>
      </p:sp>
      <p:pic>
        <p:nvPicPr>
          <p:cNvPr id="5124" name="Picture 4" descr="Image result for negative proof">
            <a:extLst>
              <a:ext uri="{FF2B5EF4-FFF2-40B4-BE49-F238E27FC236}">
                <a16:creationId xmlns:a16="http://schemas.microsoft.com/office/drawing/2014/main" id="{0959F360-669B-470E-89F6-26A2F8F1A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0458" y="241554"/>
            <a:ext cx="6652260" cy="2882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A020FFF0-6414-4D76-8F2E-B6D0E60C54B7}"/>
              </a:ext>
            </a:extLst>
          </p:cNvPr>
          <p:cNvSpPr/>
          <p:nvPr/>
        </p:nvSpPr>
        <p:spPr>
          <a:xfrm rot="11126038">
            <a:off x="7330780" y="3351087"/>
            <a:ext cx="3056964" cy="1815353"/>
          </a:xfrm>
          <a:prstGeom prst="cloud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10800000" lon="10800000" rev="10800000"/>
              </a:camera>
              <a:lightRig rig="threePt" dir="t"/>
            </a:scene3d>
          </a:bodyPr>
          <a:lstStyle/>
          <a:p>
            <a:pPr algn="ctr"/>
            <a:r>
              <a:rPr lang="en-US" dirty="0"/>
              <a:t>(Proving the absence of something)</a:t>
            </a:r>
          </a:p>
          <a:p>
            <a:pPr algn="ctr"/>
            <a:r>
              <a:rPr lang="en-US" dirty="0"/>
              <a:t>It’s not impossible</a:t>
            </a:r>
          </a:p>
        </p:txBody>
      </p:sp>
    </p:spTree>
    <p:extLst>
      <p:ext uri="{BB962C8B-B14F-4D97-AF65-F5344CB8AC3E}">
        <p14:creationId xmlns:p14="http://schemas.microsoft.com/office/powerpoint/2010/main" val="28866203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C5FA3-A580-4666-90F4-45890CD6D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Disproof by example</a:t>
            </a:r>
            <a:br>
              <a:rPr lang="en-US" dirty="0"/>
            </a:br>
            <a:r>
              <a:rPr lang="en-US" dirty="0"/>
              <a:t>(for ∀ proofs)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BF1D3-A3C4-4431-AA7B-C20CF47C5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en-US" sz="2000"/>
              <a:t>Let’s say your proof applies to a set of numbers</a:t>
            </a:r>
          </a:p>
          <a:p>
            <a:pPr lvl="1"/>
            <a:r>
              <a:rPr lang="en-US" sz="2000"/>
              <a:t>Then all you need to do is find one example where the proof is false</a:t>
            </a:r>
          </a:p>
        </p:txBody>
      </p:sp>
    </p:spTree>
    <p:extLst>
      <p:ext uri="{BB962C8B-B14F-4D97-AF65-F5344CB8AC3E}">
        <p14:creationId xmlns:p14="http://schemas.microsoft.com/office/powerpoint/2010/main" val="15032857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1D5DB-47CF-45AE-955C-19BB802BF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Statement: All prime numbers are odd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302FD-D805-4DBB-B71F-264D6FB59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show its false, look at 2</a:t>
            </a:r>
          </a:p>
          <a:p>
            <a:r>
              <a:rPr lang="en-US" dirty="0"/>
              <a:t>2 is prime but its even ⊥</a:t>
            </a:r>
          </a:p>
          <a:p>
            <a:pPr marL="0" indent="0">
              <a:buNone/>
            </a:pPr>
            <a:r>
              <a:rPr lang="en-US" dirty="0"/>
              <a:t>(That’s why when people make this assertion, they also add a rider which says that for n &gt; 2 this is true)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4713C3-1A6C-4DD5-B393-63DA1DB23EE0}"/>
              </a:ext>
            </a:extLst>
          </p:cNvPr>
          <p:cNvSpPr/>
          <p:nvPr/>
        </p:nvSpPr>
        <p:spPr>
          <a:xfrm>
            <a:off x="1048604" y="2071408"/>
            <a:ext cx="2243884" cy="923330"/>
          </a:xfrm>
          <a:prstGeom prst="rect">
            <a:avLst/>
          </a:prstGeom>
          <a:noFill/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2277380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9F47EA9-7DB4-478F-B8AA-901B8BB7275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841248" y="256032"/>
                <a:ext cx="10506456" cy="1014984"/>
              </a:xfrm>
            </p:spPr>
            <p:txBody>
              <a:bodyPr anchor="b">
                <a:normAutofit/>
              </a:bodyPr>
              <a:lstStyle/>
              <a:p>
                <a:r>
                  <a:rPr lang="en-US" dirty="0"/>
                  <a:t>Disprove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/>
                      <m:t>P</m:t>
                    </m:r>
                    <m:r>
                      <m:rPr>
                        <m:nor/>
                      </m:rPr>
                      <a:rPr lang="en-US"/>
                      <m:t>(</m:t>
                    </m:r>
                    <m:r>
                      <m:rPr>
                        <m:nor/>
                      </m:rPr>
                      <a:rPr lang="en-US"/>
                      <m:t>x</m:t>
                    </m:r>
                    <m:r>
                      <m:rPr>
                        <m:nor/>
                      </m:rPr>
                      <a:rPr lang="en-US"/>
                      <m:t>) ⇒ </m:t>
                    </m:r>
                    <m:r>
                      <m:rPr>
                        <m:nor/>
                      </m:rPr>
                      <a:rPr lang="en-US"/>
                      <m:t>Q</m:t>
                    </m:r>
                    <m:r>
                      <m:rPr>
                        <m:nor/>
                      </m:rPr>
                      <a:rPr lang="en-US"/>
                      <m:t>(</m:t>
                    </m:r>
                    <m:r>
                      <m:rPr>
                        <m:nor/>
                      </m:rPr>
                      <a:rPr lang="en-US"/>
                      <m:t>x</m:t>
                    </m:r>
                    <m:r>
                      <m:rPr>
                        <m:nor/>
                      </m:rPr>
                      <a:rPr lang="en-US"/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9F47EA9-7DB4-478F-B8AA-901B8BB727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41248" y="256032"/>
                <a:ext cx="10506456" cy="1014984"/>
              </a:xfrm>
              <a:blipFill>
                <a:blip r:embed="rId2"/>
                <a:stretch>
                  <a:fillRect l="-2030" b="-251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B61867-B181-4C51-B16E-B885C8BDAA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1791212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150" name="Picture 6" descr="Image result for conditional truth table">
            <a:extLst>
              <a:ext uri="{FF2B5EF4-FFF2-40B4-BE49-F238E27FC236}">
                <a16:creationId xmlns:a16="http://schemas.microsoft.com/office/drawing/2014/main" id="{4DFBC15B-62B9-4739-99B8-408605DF6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734" y="4890977"/>
            <a:ext cx="2412441" cy="1551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341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B5416EBC-B41E-4F8A-BE9F-07301B682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AFF79527-C7F1-4E06-8126-A8E8C5FEB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E7CA1E-6A56-41E6-8048-3316B82FD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19072"/>
            <a:ext cx="3103427" cy="3520440"/>
          </a:xfrm>
        </p:spPr>
        <p:txBody>
          <a:bodyPr anchor="t">
            <a:normAutofit/>
          </a:bodyPr>
          <a:lstStyle/>
          <a:p>
            <a:r>
              <a:rPr lang="en-US" sz="3600" dirty="0"/>
              <a:t>Disproving existence statements (for ∃ proofs)</a:t>
            </a: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55986208-8A53-4E92-9197-6B57BCCB2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D176AC83-DC1C-44BD-86F5-F11BC55A6B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9493962"/>
              </p:ext>
            </p:extLst>
          </p:nvPr>
        </p:nvGraphicFramePr>
        <p:xfrm>
          <a:off x="4727448" y="640080"/>
          <a:ext cx="6967728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4194556"/>
      </p:ext>
    </p:extLst>
  </p:cSld>
  <p:clrMapOvr>
    <a:masterClrMapping/>
  </p:clrMapOvr>
  <p:transition spd="slow">
    <p:wheel spokes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9">
            <a:extLst>
              <a:ext uri="{FF2B5EF4-FFF2-40B4-BE49-F238E27FC236}">
                <a16:creationId xmlns:a16="http://schemas.microsoft.com/office/drawing/2014/main" id="{B5416EBC-B41E-4F8A-BE9F-07301B682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11">
            <a:extLst>
              <a:ext uri="{FF2B5EF4-FFF2-40B4-BE49-F238E27FC236}">
                <a16:creationId xmlns:a16="http://schemas.microsoft.com/office/drawing/2014/main" id="{AFF79527-C7F1-4E06-8126-A8E8C5FEB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DC3B8-3E09-4BC8-9C9F-D7A34E224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19072"/>
            <a:ext cx="3103427" cy="3520440"/>
          </a:xfrm>
        </p:spPr>
        <p:txBody>
          <a:bodyPr anchor="t">
            <a:normAutofit/>
          </a:bodyPr>
          <a:lstStyle/>
          <a:p>
            <a:r>
              <a:rPr lang="en-US" sz="3600"/>
              <a:t>Disproof by contradiction</a:t>
            </a:r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55986208-8A53-4E92-9197-6B57BCCB2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6D884C09-C71F-4535-A066-7D73CB792B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4129109"/>
              </p:ext>
            </p:extLst>
          </p:nvPr>
        </p:nvGraphicFramePr>
        <p:xfrm>
          <a:off x="4727448" y="640080"/>
          <a:ext cx="6967728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12552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mage result for math proofs">
            <a:extLst>
              <a:ext uri="{FF2B5EF4-FFF2-40B4-BE49-F238E27FC236}">
                <a16:creationId xmlns:a16="http://schemas.microsoft.com/office/drawing/2014/main" id="{6CB72E6A-A1E2-424B-B1E6-71CFE051FC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74" b="8472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6A44B0-872D-479D-B2BC-17A6521D0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 dirty="0"/>
              <a:t>Reverse your thinking!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80F94-D410-418C-8A2F-4745FA529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So far, we covered these proof methods:</a:t>
            </a:r>
          </a:p>
          <a:p>
            <a:pPr lvl="1">
              <a:lnSpc>
                <a:spcPct val="100000"/>
              </a:lnSpc>
            </a:pPr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Logical proofs (truth tables, equivalences)</a:t>
            </a:r>
          </a:p>
          <a:p>
            <a:pPr lvl="1">
              <a:lnSpc>
                <a:spcPct val="100000"/>
              </a:lnSpc>
            </a:pPr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Direct proofs (start with some statement and build it up)</a:t>
            </a:r>
          </a:p>
          <a:p>
            <a:pPr lvl="1">
              <a:lnSpc>
                <a:spcPct val="100000"/>
              </a:lnSpc>
            </a:pPr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Contrapositive proofs (try proving the contrapositive statement)</a:t>
            </a:r>
          </a:p>
          <a:p>
            <a:pPr lvl="1">
              <a:lnSpc>
                <a:spcPct val="100000"/>
              </a:lnSpc>
            </a:pPr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Proofs by contradiction (find a logical kerfuffle)</a:t>
            </a:r>
          </a:p>
          <a:p>
            <a:pPr lvl="1">
              <a:lnSpc>
                <a:spcPct val="100000"/>
              </a:lnSpc>
            </a:pPr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Set proofs (is my thingamajig an element of some set?)</a:t>
            </a:r>
          </a:p>
          <a:p>
            <a:pPr lvl="1">
              <a:lnSpc>
                <a:spcPct val="100000"/>
              </a:lnSpc>
            </a:pPr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If and only if proofs (prove something both ways)</a:t>
            </a:r>
          </a:p>
        </p:txBody>
      </p:sp>
    </p:spTree>
    <p:extLst>
      <p:ext uri="{BB962C8B-B14F-4D97-AF65-F5344CB8AC3E}">
        <p14:creationId xmlns:p14="http://schemas.microsoft.com/office/powerpoint/2010/main" val="1604792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79EDF-9A87-433F-BB23-5A9456DA5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061"/>
            <a:ext cx="10515600" cy="10920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/>
              <a:t>That’s a lot of stuff!</a:t>
            </a:r>
          </a:p>
        </p:txBody>
      </p:sp>
      <p:pic>
        <p:nvPicPr>
          <p:cNvPr id="1026" name="Picture 2" descr="Image result for lot of stuff">
            <a:extLst>
              <a:ext uri="{FF2B5EF4-FFF2-40B4-BE49-F238E27FC236}">
                <a16:creationId xmlns:a16="http://schemas.microsoft.com/office/drawing/2014/main" id="{B58C9A34-7DA5-406A-B97F-29C5AD4DFDC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199" y="2805997"/>
            <a:ext cx="5140661" cy="3066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atlas globe carry">
            <a:extLst>
              <a:ext uri="{FF2B5EF4-FFF2-40B4-BE49-F238E27FC236}">
                <a16:creationId xmlns:a16="http://schemas.microsoft.com/office/drawing/2014/main" id="{C0C1DF10-6D9D-485A-9955-44DB9BB6E2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88561" y="2399494"/>
            <a:ext cx="2589818" cy="3879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69222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380AD67-C5CA-4918-B4BB-C359BB03E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0536F9-4CA0-4416-A6CD-105045607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216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US" sz="5200"/>
              <a:t>Note:</a:t>
            </a:r>
          </a:p>
        </p:txBody>
      </p:sp>
      <p:pic>
        <p:nvPicPr>
          <p:cNvPr id="3074" name="Picture 2" descr="Image result for note">
            <a:extLst>
              <a:ext uri="{FF2B5EF4-FFF2-40B4-BE49-F238E27FC236}">
                <a16:creationId xmlns:a16="http://schemas.microsoft.com/office/drawing/2014/main" id="{6D33480E-06BD-40B3-9026-F320C91C7D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8" r="16147"/>
          <a:stretch/>
        </p:blipFill>
        <p:spPr bwMode="auto">
          <a:xfrm>
            <a:off x="20" y="10"/>
            <a:ext cx="4505305" cy="685799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6B332B-9CF5-4B14-8DA8-288E8D94F2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80216" y="3351276"/>
                <a:ext cx="6272784" cy="2825686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1500" dirty="0"/>
                  <a:t>Due to unforeseen circumstances, we had to cut some of the examples I would have liked to cover: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1500" dirty="0"/>
                  <a:t>Particularly, this was prevalent in if and only if (IFF) proofs.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1500" dirty="0"/>
                  <a:t>The important thing to remember from IFF ⇔ proofs is that you need to prove something both ways:</a:t>
                </a:r>
              </a:p>
              <a:p>
                <a:pPr marL="914400" lvl="2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1500" b="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1500"/>
                        <m:t>⇒</m:t>
                      </m:r>
                      <m:r>
                        <a:rPr lang="en-US" sz="1500" b="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500" i="1">
                          <a:latin typeface="Cambria Math" panose="02040503050406030204" pitchFamily="18" charset="0"/>
                        </a:rPr>
                        <m:t>𝑄</m:t>
                      </m:r>
                    </m:oMath>
                  </m:oMathPara>
                </a14:m>
                <a:endParaRPr lang="en-US" sz="1500" dirty="0"/>
              </a:p>
              <a:p>
                <a:pPr marL="914400" lvl="2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m:rPr>
                          <m:nor/>
                        </m:rPr>
                        <a:rPr lang="en-US" sz="1500" b="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1500"/>
                        <m:t>⇒</m:t>
                      </m:r>
                      <m:r>
                        <a:rPr lang="en-US" sz="1500" b="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500" i="1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US" sz="1500" dirty="0"/>
              </a:p>
              <a:p>
                <a:pPr lvl="1">
                  <a:lnSpc>
                    <a:spcPct val="100000"/>
                  </a:lnSpc>
                </a:pPr>
                <a:r>
                  <a:rPr lang="en-US" sz="1500" dirty="0"/>
                  <a:t>This is just </a:t>
                </a:r>
                <a:r>
                  <a:rPr lang="en-US" sz="1500" i="1" dirty="0"/>
                  <a:t>“like” </a:t>
                </a:r>
                <a:r>
                  <a:rPr lang="en-US" sz="1500" dirty="0"/>
                  <a:t>proving two sets are equivalent to each other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100" dirty="0"/>
                  <a:t>(Remember that you can apply similar math principles to many places:)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100" dirty="0"/>
                  <a:t>You should practice these problems from the book for more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6B332B-9CF5-4B14-8DA8-288E8D94F2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80216" y="3351276"/>
                <a:ext cx="6272784" cy="2825686"/>
              </a:xfrm>
              <a:blipFill>
                <a:blip r:embed="rId3"/>
                <a:stretch>
                  <a:fillRect l="-292" t="-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3751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FF8D2E5-2C4E-47B1-930B-6C82B7C3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78FBA5-0044-40E9-9426-32CF671BA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1312"/>
            <a:ext cx="10506456" cy="1010264"/>
          </a:xfrm>
        </p:spPr>
        <p:txBody>
          <a:bodyPr anchor="ctr">
            <a:normAutofit/>
          </a:bodyPr>
          <a:lstStyle/>
          <a:p>
            <a:r>
              <a:rPr lang="en-US" dirty="0"/>
              <a:t>Instead of proving, lets disprove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1E4ADA-0EA9-4930-846E-3C11E8BED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7618"/>
            <a:ext cx="128016" cy="6314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380864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8A9133E-BD18-4875-B7D0-29D27C7068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2294544"/>
              </p:ext>
            </p:extLst>
          </p:nvPr>
        </p:nvGraphicFramePr>
        <p:xfrm>
          <a:off x="838200" y="1650222"/>
          <a:ext cx="10506456" cy="4584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340802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C916D-550C-4B61-BBF3-398738EEA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716318"/>
            <a:ext cx="9601196" cy="1303867"/>
          </a:xfrm>
        </p:spPr>
        <p:txBody>
          <a:bodyPr/>
          <a:lstStyle/>
          <a:p>
            <a:r>
              <a:rPr lang="en-US" dirty="0"/>
              <a:t>Theorems and Propositions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5C65D-1D92-4B09-9D68-CCFD928AC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are known to be true</a:t>
            </a:r>
          </a:p>
          <a:p>
            <a:r>
              <a:rPr lang="en-US" dirty="0"/>
              <a:t>Some examples are: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43A1DE-0E1F-46D1-AD32-6BBDFBD7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0008" y="1765643"/>
            <a:ext cx="3190875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5940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CE0A-C226-4A04-A8A8-FC8177FAE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Conjectures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92CFD-9CEE-4464-BD1D-761C370D8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whatever reason, some of the questions we ask in math are hard to prove AND they’re also hard to disprove</a:t>
            </a:r>
          </a:p>
          <a:p>
            <a:pPr lvl="1"/>
            <a:r>
              <a:rPr lang="en-US" dirty="0"/>
              <a:t>…</a:t>
            </a:r>
          </a:p>
          <a:p>
            <a:pPr lvl="1"/>
            <a:r>
              <a:rPr lang="en-US" dirty="0"/>
              <a:t>…</a:t>
            </a:r>
          </a:p>
          <a:p>
            <a:pPr marL="457200" lvl="1" indent="0" algn="ctr">
              <a:buNone/>
            </a:pPr>
            <a:r>
              <a:rPr lang="en-US" sz="6600" b="1" dirty="0"/>
              <a:t>DRATZ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730905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  <p:sndAc>
          <p:stSnd>
            <p:snd r:embed="rId2" name="explode.wav"/>
          </p:stSnd>
        </p:sndAc>
      </p:transition>
    </mc:Choice>
    <mc:Fallback xmlns="">
      <p:transition spd="slow">
        <p:dissolve/>
        <p:sndAc>
          <p:stSnd>
            <p:snd r:embed="rId3" name="explod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2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Rot by="120000">
                                      <p:cBhvr>
                                        <p:cTn id="1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2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Rot by="120000">
                                      <p:cBhvr>
                                        <p:cTn id="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38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mph" presetSubtype="0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discrete" valueType="str">
                                      <p:cBhvr override="childStyle">
                                        <p:cTn id="40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normal"/>
                                          </p:val>
                                        </p:tav>
                                        <p:tav tm="50000">
                                          <p:val>
                                            <p:strVal val="bold"/>
                                          </p:val>
                                        </p:tav>
                                        <p:tav tm="60000">
                                          <p:val>
                                            <p:strVal val="normal"/>
                                          </p:val>
                                        </p:tav>
                                        <p:tav tm="100000">
                                          <p:val>
                                            <p:strVal val="normal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4" presetClass="emph" presetSubtype="0" fill="hold" grpId="3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3.54167E-6 -3.7037E-7 L -3.54167E-6 -0.07222 " pathEditMode="relative" rAng="0" ptsTypes="AA">
                                      <p:cBhvr>
                                        <p:cTn id="4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4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26" presetClass="emph" presetSubtype="0" fill="hold" grpId="4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8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26" presetClass="emph" presetSubtype="0" fill="hold" grpId="4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51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mph" presetSubtype="0" fill="hold" grpId="4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54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3" grpId="2" uiExpand="1" build="p"/>
      <p:bldP spid="3" grpId="3" uiExpand="1" build="p"/>
      <p:bldP spid="3" grpId="4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5F01BD1-E3CB-4562-A77C-00A3ED246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92030E9-8BC2-4840-8C6B-991B68C51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51493CA-1EAE-4C5B-9C46-8437DD51C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1B01891-F01D-4D0D-A631-E29F0EA8E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8B1DE3F-E4E6-4E5E-9213-CB6C7AA92C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AFE6BB3-9290-46EA-8067-AA9277C70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11644D-D7CC-45C3-BF7D-8975FD8A2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508" y="982132"/>
            <a:ext cx="6270090" cy="13038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Examples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325209-1BB3-4A1C-97C2-17DCDC165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3059206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FBE438-E0D5-416D-9C95-DA85F5B027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2683" y="1724444"/>
            <a:ext cx="2433793" cy="323030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43EE5F5-AF73-46E3-90B6-27EEFDAC35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26508" y="2400639"/>
            <a:ext cx="627008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6F907-3C96-411C-9DC8-3A3AFE4EC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482" y="2556932"/>
            <a:ext cx="6260114" cy="33189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62626"/>
                </a:solidFill>
              </a:rPr>
              <a:t>Another one to think of is the </a:t>
            </a:r>
            <a:r>
              <a:rPr lang="en-US" dirty="0" err="1">
                <a:solidFill>
                  <a:srgbClr val="262626"/>
                </a:solidFill>
              </a:rPr>
              <a:t>Collatz</a:t>
            </a:r>
            <a:r>
              <a:rPr lang="en-US" dirty="0">
                <a:solidFill>
                  <a:srgbClr val="262626"/>
                </a:solidFill>
              </a:rPr>
              <a:t> Conjecture</a:t>
            </a:r>
          </a:p>
          <a:p>
            <a:pPr lvl="1"/>
            <a:r>
              <a:rPr lang="en-US" dirty="0">
                <a:solidFill>
                  <a:srgbClr val="262626"/>
                </a:solidFill>
              </a:rPr>
              <a:t>Its relatively simple sounding but even the greatest mathematicians have struggled with coming up with a proof</a:t>
            </a:r>
          </a:p>
        </p:txBody>
      </p:sp>
    </p:spTree>
    <p:extLst>
      <p:ext uri="{BB962C8B-B14F-4D97-AF65-F5344CB8AC3E}">
        <p14:creationId xmlns:p14="http://schemas.microsoft.com/office/powerpoint/2010/main" val="2702293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5BA95-D42B-40D3-8D0E-CEA64ACA0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Collatz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69A2-8FE5-4E9E-BDD2-23BD21181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Lothar </a:t>
            </a:r>
            <a:r>
              <a:rPr lang="en-US" dirty="0" err="1"/>
              <a:t>Collatz</a:t>
            </a:r>
            <a:r>
              <a:rPr lang="en-US" dirty="0"/>
              <a:t> was a fascinating mathematician from the 20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  <a:p>
            <a:r>
              <a:rPr lang="en-US" dirty="0"/>
              <a:t>He proposed the 3n + 1 problem which Paul </a:t>
            </a:r>
            <a:r>
              <a:rPr lang="en-US" dirty="0" err="1"/>
              <a:t>Erdos</a:t>
            </a:r>
            <a:r>
              <a:rPr lang="en-US" dirty="0"/>
              <a:t> responded to with  “Mathematics may not be ready for such problems”</a:t>
            </a:r>
          </a:p>
          <a:p>
            <a:r>
              <a:rPr lang="en-US" dirty="0"/>
              <a:t>Here is the problem:</a:t>
            </a:r>
          </a:p>
          <a:p>
            <a:r>
              <a:rPr lang="en-US" dirty="0" err="1"/>
              <a:t>Collatz</a:t>
            </a:r>
            <a:r>
              <a:rPr lang="en-US" dirty="0"/>
              <a:t> said that if you input any natural number, eventually the loop will terminate at 1.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39E956-C125-4F78-916D-716910406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086" y="3898466"/>
            <a:ext cx="3171825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526394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3D3822"/>
      </a:dk2>
      <a:lt2>
        <a:srgbClr val="E2E5E8"/>
      </a:lt2>
      <a:accent1>
        <a:srgbClr val="C79977"/>
      </a:accent1>
      <a:accent2>
        <a:srgbClr val="AEA265"/>
      </a:accent2>
      <a:accent3>
        <a:srgbClr val="99A771"/>
      </a:accent3>
      <a:accent4>
        <a:srgbClr val="7EB066"/>
      </a:accent4>
      <a:accent5>
        <a:srgbClr val="70AF75"/>
      </a:accent5>
      <a:accent6>
        <a:srgbClr val="66B08B"/>
      </a:accent6>
      <a:hlink>
        <a:srgbClr val="5A86A6"/>
      </a:hlink>
      <a:folHlink>
        <a:srgbClr val="828282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4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655</Words>
  <Application>Microsoft Office PowerPoint</Application>
  <PresentationFormat>Widescreen</PresentationFormat>
  <Paragraphs>74</Paragraphs>
  <Slides>18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Arial</vt:lpstr>
      <vt:lpstr>Avenir Next LT Pro</vt:lpstr>
      <vt:lpstr>Calibri</vt:lpstr>
      <vt:lpstr>Cambria Math</vt:lpstr>
      <vt:lpstr>Century Gothic</vt:lpstr>
      <vt:lpstr>Garamond</vt:lpstr>
      <vt:lpstr>Gill Sans MT</vt:lpstr>
      <vt:lpstr>Wingdings 3</vt:lpstr>
      <vt:lpstr>AccentBoxVTI</vt:lpstr>
      <vt:lpstr>Ion</vt:lpstr>
      <vt:lpstr>Organic</vt:lpstr>
      <vt:lpstr>Gallery</vt:lpstr>
      <vt:lpstr>Proofs</vt:lpstr>
      <vt:lpstr>Reverse your thinking!</vt:lpstr>
      <vt:lpstr>That’s a lot of stuff!</vt:lpstr>
      <vt:lpstr>Note:</vt:lpstr>
      <vt:lpstr>Instead of proving, lets disprove</vt:lpstr>
      <vt:lpstr>Theorems and Propositions</vt:lpstr>
      <vt:lpstr>Conjectures</vt:lpstr>
      <vt:lpstr>Examples</vt:lpstr>
      <vt:lpstr>Collatz</vt:lpstr>
      <vt:lpstr>Graphic</vt:lpstr>
      <vt:lpstr>Mathematical Fallacy</vt:lpstr>
      <vt:lpstr>Can a computer prove a theorem?</vt:lpstr>
      <vt:lpstr>How to disprove a statement</vt:lpstr>
      <vt:lpstr>Disproof by example (for ∀ proofs)</vt:lpstr>
      <vt:lpstr>Statement: All prime numbers are odd</vt:lpstr>
      <vt:lpstr>Disprove "P(x) ⇒ Q(x)"</vt:lpstr>
      <vt:lpstr>Disproving existence statements (for ∃ proofs)</vt:lpstr>
      <vt:lpstr>Disproof by contradiction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Proofs</dc:title>
  <dc:creator>Ariel Avshalom</dc:creator>
  <cp:lastModifiedBy>Ariel Avshalom</cp:lastModifiedBy>
  <cp:revision>3</cp:revision>
  <dcterms:created xsi:type="dcterms:W3CDTF">2020-03-25T18:14:40Z</dcterms:created>
  <dcterms:modified xsi:type="dcterms:W3CDTF">2022-03-02T17:20:59Z</dcterms:modified>
</cp:coreProperties>
</file>